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15" r:id="rId36"/>
    <p:sldId id="314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62"/>
      <p:bold r:id="rId63"/>
    </p:embeddedFont>
    <p:embeddedFont>
      <p:font typeface="Georgia" panose="02040502050405020303" pitchFamily="18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37953D-8792-4225-931E-93BD963E7D91}">
  <a:tblStyle styleId="{EE37953D-8792-4225-931E-93BD963E7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752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3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5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176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227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18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610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229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734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248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72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923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830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860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1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85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4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149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07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523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3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50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2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05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53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41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41352cd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41352cd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719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41352cd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41352cd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539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41352cd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41352cd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5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e38307c46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e38307c46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44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38307c46_40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38307c46_40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e41352cd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e41352cd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8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154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e41352cd1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e41352cd1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8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e41352cd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e41352cd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89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e41352cd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e41352cd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037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e41352cd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e41352cd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436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eb9620d4d_7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eb9620d4d_7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94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2e5bf15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2e5bf15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91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eb9620d4d_7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eb9620d4d_7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926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eb9620d4d_7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eb9620d4d_74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331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3e38307c46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3e38307c46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654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b9620d4d_7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b9620d4d_7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680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733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e38307c4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e38307c4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785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e38307c46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e38307c46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63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eb9620d4d_7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eb9620d4d_74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23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eb9620d4d_74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eb9620d4d_74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597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3e38307c4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3e38307c4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571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3e38307c46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3e38307c46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08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e38307c46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e38307c46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066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3e38307c46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3e38307c46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51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3e38307c46_40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3e38307c46_40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1722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3e41352cd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3e41352cd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0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7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3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2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47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docs/stable/generated/torch.nn.functional.interpolate.html" TargetMode="Externa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7" Type="http://schemas.openxmlformats.org/officeDocument/2006/relationships/hyperlink" Target="https://pytorch.org/docs/stable/generated/torch.nn.Upsample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mr18xg4wTg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5" Type="http://schemas.openxmlformats.org/officeDocument/2006/relationships/hyperlink" Target="https://arxiv.org/pdf/1603.07285.pdf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4" Type="http://schemas.openxmlformats.org/officeDocument/2006/relationships/hyperlink" Target="https://towardsdatascience.com/a-basic-introduction-to-separable-convolutions-b99ec3102728" TargetMode="External"/><Relationship Id="rId9" Type="http://schemas.openxmlformats.org/officeDocument/2006/relationships/hyperlink" Target="https://distill.pub/2016/deconv-checkerboar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6.14822.pdf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paperswithcode.com/dataset/cityscap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14822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suxu/Loss_ToolBox-PyTorch" TargetMode="External"/><Relationship Id="rId3" Type="http://schemas.openxmlformats.org/officeDocument/2006/relationships/hyperlink" Target="https://arxiv.org/pdf/2006.14822.pdf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cominghuman.ai/investigating-focal-and-dice-loss-for-the-kaggle-2018-data-science-bowl-65fb9af4f36c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4" Type="http://schemas.openxmlformats.org/officeDocument/2006/relationships/hyperlink" Target="https://smp.readthedocs.io/en/latest/losses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deconv-checkerboar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arxiv.org/abs/1612.011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neryee-studio.medium.com/deep-understanding-tesla-fsd-part-1-hydranet-1b46106d5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11.09070v7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0z4FweCy4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558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558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261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261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15203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9.03814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github.com/facebookresearch/dino" TargetMode="External"/><Relationship Id="rId7" Type="http://schemas.openxmlformats.org/officeDocument/2006/relationships/hyperlink" Target="https://github.com/hila-chefer/Transformer-Explainabilit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cidrains/vit-pytorch" TargetMode="External"/><Relationship Id="rId5" Type="http://schemas.openxmlformats.org/officeDocument/2006/relationships/hyperlink" Target="https://jacobgil.github.io/deeplearning/vision-transformer-explainability" TargetMode="External"/><Relationship Id="rId4" Type="http://schemas.openxmlformats.org/officeDocument/2006/relationships/hyperlink" Target="https://www.youtube.com/watch?v=mMa2PmYJlCo&amp;t=58s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-mmlab/mmsegmentation" TargetMode="External"/><Relationship Id="rId3" Type="http://schemas.openxmlformats.org/officeDocument/2006/relationships/hyperlink" Target="https://github.com/yassouali/pytorch-segmentation" TargetMode="External"/><Relationship Id="rId7" Type="http://schemas.openxmlformats.org/officeDocument/2006/relationships/hyperlink" Target="https://github.com/AllentDan/LibtorchSegmenta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gmentationBLWX/sssegmentation" TargetMode="External"/><Relationship Id="rId5" Type="http://schemas.openxmlformats.org/officeDocument/2006/relationships/hyperlink" Target="https://github.com/meetps/pytorch-semseg" TargetMode="External"/><Relationship Id="rId10" Type="http://schemas.openxmlformats.org/officeDocument/2006/relationships/hyperlink" Target="https://github.com/zsef123/PointRend-PyTorch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11.4038" TargetMode="External"/><Relationship Id="rId13" Type="http://schemas.openxmlformats.org/officeDocument/2006/relationships/hyperlink" Target="https://arxiv.org/abs/1706.03762" TargetMode="External"/><Relationship Id="rId3" Type="http://schemas.openxmlformats.org/officeDocument/2006/relationships/hyperlink" Target="https://arxiv.org/pdf/1603.07285.pdf" TargetMode="External"/><Relationship Id="rId7" Type="http://schemas.openxmlformats.org/officeDocument/2006/relationships/hyperlink" Target="https://arxiv.org/abs/1511.07122" TargetMode="External"/><Relationship Id="rId12" Type="http://schemas.openxmlformats.org/officeDocument/2006/relationships/hyperlink" Target="https://arxiv.org/abs/2105.15203" TargetMode="External"/><Relationship Id="rId17" Type="http://schemas.openxmlformats.org/officeDocument/2006/relationships/hyperlink" Target="https://arxiv.org/abs/1912.08193" TargetMode="External"/><Relationship Id="rId2" Type="http://schemas.openxmlformats.org/officeDocument/2006/relationships/notesSlide" Target="../notesSlides/notesSlide43.xml"/><Relationship Id="rId16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2.02611" TargetMode="External"/><Relationship Id="rId11" Type="http://schemas.openxmlformats.org/officeDocument/2006/relationships/hyperlink" Target="https://arxiv.org/abs/1612.01105" TargetMode="External"/><Relationship Id="rId5" Type="http://schemas.openxmlformats.org/officeDocument/2006/relationships/hyperlink" Target="https://arxiv.org/abs/1706.05587" TargetMode="External"/><Relationship Id="rId15" Type="http://schemas.openxmlformats.org/officeDocument/2006/relationships/hyperlink" Target="https://arxiv.org/abs/1505.04597" TargetMode="External"/><Relationship Id="rId10" Type="http://schemas.openxmlformats.org/officeDocument/2006/relationships/hyperlink" Target="https://arxiv.org/abs/2001.05566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4" Type="http://schemas.openxmlformats.org/officeDocument/2006/relationships/hyperlink" Target="https://arxiv.org/abs/2101.01169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5.15203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-comprehensive-introduction-to-different-types-of-convolutions-in-deep-learning-669281e58215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arxiv.org/abs/1603.07285v1?hl=J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sz="3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datasets -&gt; generally imbalanced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sz="12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sz="12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62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2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sz="12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Latest versions use resnet backbones (</a:t>
            </a: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l="9058" t="3417" r="6673" b="9406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l="9058" t="3417" r="6673" b="9406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sz="14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sz="1300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name="adj" fmla="val 1270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rot="10800000" flipH="1">
            <a:off x="1992799" y="721400"/>
            <a:ext cx="866700" cy="1920900"/>
          </a:xfrm>
          <a:prstGeom prst="bentConnector3">
            <a:avLst>
              <a:gd name="adj1" fmla="val 214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rot="10800000" flipH="1">
            <a:off x="1992799" y="1910900"/>
            <a:ext cx="770100" cy="731400"/>
          </a:xfrm>
          <a:prstGeom prst="bentConnector3">
            <a:avLst>
              <a:gd name="adj1" fmla="val 244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name="adj1" fmla="val 3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name="adj1" fmla="val 433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multi-scale objects and context resolving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lang="en" sz="1100" b="1" i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lang="en" sz="1300" b="1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sz="13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lang="en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ASPP Conv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36" y="101410"/>
            <a:ext cx="3512264" cy="504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53" y="788525"/>
            <a:ext cx="6877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46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376" name="Google Shape;376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6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380" name="Google Shape;380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6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384" name="Google Shape;384;p46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46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1" name="Google Shape;391;p46"/>
          <p:cNvCxnSpPr>
            <a:stCxn id="374" idx="2"/>
            <a:endCxn id="376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2" name="Google Shape;392;p46"/>
          <p:cNvCxnSpPr>
            <a:stCxn id="374" idx="2"/>
            <a:endCxn id="377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6"/>
          <p:cNvCxnSpPr>
            <a:stCxn id="374" idx="2"/>
            <a:endCxn id="378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4" name="Google Shape;394;p46"/>
          <p:cNvCxnSpPr>
            <a:stCxn id="374" idx="2"/>
            <a:endCxn id="380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5" name="Google Shape;395;p46"/>
          <p:cNvCxnSpPr>
            <a:stCxn id="374" idx="2"/>
            <a:endCxn id="381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6" name="Google Shape;396;p46"/>
          <p:cNvCxnSpPr>
            <a:stCxn id="374" idx="2"/>
            <a:endCxn id="382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7" name="Google Shape;397;p46"/>
          <p:cNvCxnSpPr>
            <a:stCxn id="374" idx="2"/>
            <a:endCxn id="384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8" name="Google Shape;398;p46"/>
          <p:cNvCxnSpPr>
            <a:stCxn id="374" idx="2"/>
            <a:endCxn id="385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99" name="Google Shape;399;p46"/>
          <p:cNvCxnSpPr>
            <a:stCxn id="374" idx="2"/>
            <a:endCxn id="386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400" name="Google Shape;400;p46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01" name="Google Shape;401;p46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46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05" name="Google Shape;405;p46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46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11" name="Google Shape;411;p46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12" name="Google Shape;412;p46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5" name="Google Shape;415;p46"/>
          <p:cNvGraphicFramePr/>
          <p:nvPr/>
        </p:nvGraphicFramePr>
        <p:xfrm>
          <a:off x="4574713" y="3956925"/>
          <a:ext cx="1148550" cy="27430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16" name="Google Shape;416;p46"/>
          <p:cNvGraphicFramePr/>
          <p:nvPr/>
        </p:nvGraphicFramePr>
        <p:xfrm>
          <a:off x="5955363" y="3933950"/>
          <a:ext cx="1148550" cy="27429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17" name="Google Shape;417;p46"/>
          <p:cNvGraphicFramePr/>
          <p:nvPr/>
        </p:nvGraphicFramePr>
        <p:xfrm>
          <a:off x="7336013" y="3956925"/>
          <a:ext cx="1148550" cy="274290"/>
        </p:xfrm>
        <a:graphic>
          <a:graphicData uri="http://schemas.openxmlformats.org/drawingml/2006/table">
            <a:tbl>
              <a:tblPr>
                <a:noFill/>
                <a:tableStyleId>{EE37953D-8792-4225-931E-93BD963E7D91}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530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7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425" name="Google Shape;425;p47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name="adj" fmla="val 38230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7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47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47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47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47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47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47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3" name="Google Shape;433;p47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4" name="Google Shape;434;p47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37" name="Google Shape;437;p47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438" name="Google Shape;438;p47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439" name="Google Shape;439;p47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name="adj" fmla="val 80989"/>
                </a:avLst>
              </a:prstGeom>
              <a:solidFill>
                <a:srgbClr val="9E9E9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7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1" name="Google Shape;441;p47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2" name="Google Shape;442;p47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443" name="Google Shape;443;p47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47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5" name="Google Shape;445;p47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446" name="Google Shape;446;p47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447" name="Google Shape;447;p47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name="adj" fmla="val 80989"/>
                </a:avLst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7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9" name="Google Shape;449;p47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50" name="Google Shape;450;p47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451" name="Google Shape;451;p47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47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7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7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47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47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47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58" name="Google Shape;458;p47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59" name="Google Shape;459;p47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460" name="Google Shape;460;p47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47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7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3" name="Google Shape;463;p47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name="adj" fmla="val 80989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47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465" name="Google Shape;465;p47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66" name="Google Shape;466;p47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67" name="Google Shape;467;p47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468" name="Google Shape;468;p47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469" name="Google Shape;469;p47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9935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1" name="Google Shape;471;p47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2" name="Google Shape;472;p47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3" name="Google Shape;473;p47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4" name="Google Shape;474;p47"/>
          <p:cNvCxnSpPr>
            <a:endCxn id="473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5" name="Google Shape;475;p47"/>
          <p:cNvCxnSpPr>
            <a:endCxn id="473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6" name="Google Shape;476;p47"/>
          <p:cNvCxnSpPr>
            <a:stCxn id="463" idx="3"/>
            <a:endCxn id="473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7" name="Google Shape;477;p47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name="adj1" fmla="val 15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1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p47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0" name="Google Shape;480;p47"/>
          <p:cNvCxnSpPr>
            <a:stCxn id="477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1" name="Google Shape;481;p47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7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8"/>
          <p:cNvCxnSpPr>
            <a:stCxn id="491" idx="3"/>
            <a:endCxn id="497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48"/>
          <p:cNvCxnSpPr>
            <a:stCxn id="497" idx="3"/>
            <a:endCxn id="492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48"/>
          <p:cNvCxnSpPr>
            <a:stCxn id="492" idx="3"/>
            <a:endCxn id="493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48"/>
          <p:cNvCxnSpPr>
            <a:stCxn id="493" idx="3"/>
            <a:endCxn id="496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48"/>
          <p:cNvCxnSpPr>
            <a:stCxn id="496" idx="2"/>
            <a:endCxn id="495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48"/>
          <p:cNvCxnSpPr>
            <a:stCxn id="495" idx="1"/>
            <a:endCxn id="498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48"/>
          <p:cNvCxnSpPr>
            <a:stCxn id="498" idx="1"/>
            <a:endCxn id="494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8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FC1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FC2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p48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FC2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3" name="Google Shape;513;p48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FC1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9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21" name="Google Shape;521;p49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522" name="Google Shape;5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49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Segformer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836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Dino library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1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pytorch segmentation library </a:t>
            </a:r>
            <a:r>
              <a:rPr lang="en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13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sz="1300"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segmentation models pytorch</a:t>
            </a:r>
            <a:r>
              <a:rPr lang="en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pytorch-semseg library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1" name="Google Shape;551;p53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2" name="Google Shape;562;p55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name="adj" fmla="val 8495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4" name="Google Shape;564;p55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565" name="Google Shape;565;p55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name="adj" fmla="val 54543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5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7" name="Google Shape;567;p55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8" name="Google Shape;568;p55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69" name="Google Shape;569;p55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570" name="Google Shape;570;p55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name="adj" fmla="val 31086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5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2" name="Google Shape;572;p55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3" name="Google Shape;573;p55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74" name="Google Shape;574;p55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575" name="Google Shape;575;p5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576" name="Google Shape;576;p5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55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9" name="Google Shape;579;p55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80" name="Google Shape;580;p55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581" name="Google Shape;581;p5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582" name="Google Shape;582;p5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4" name="Google Shape;584;p55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5" name="Google Shape;585;p55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86" name="Google Shape;586;p55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20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7" name="Google Shape;587;p55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12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p55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89" name="Google Shape;589;p55"/>
          <p:cNvCxnSpPr>
            <a:endCxn id="578" idx="1"/>
          </p:cNvCxnSpPr>
          <p:nvPr/>
        </p:nvCxnSpPr>
        <p:spPr>
          <a:xfrm rot="10800000" flipH="1">
            <a:off x="2286150" y="2743300"/>
            <a:ext cx="3999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name="adj" fmla="val 16983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6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360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9" name="Google Shape;599;p56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00" name="Google Shape;600;p56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601" name="Google Shape;601;p5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3" name="Google Shape;603;p56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4" name="Google Shape;604;p56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5" name="Google Shape;605;p56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606" name="Google Shape;606;p5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07" name="Google Shape;607;p5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9" name="Google Shape;609;p56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0" name="Google Shape;610;p56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11" name="Google Shape;611;p56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12" name="Google Shape;612;p56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613" name="Google Shape;613;p5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5" name="Google Shape;615;p56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6" name="Google Shape;616;p56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23" name="Google Shape;623;p57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624" name="Google Shape;624;p5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6" name="Google Shape;626;p5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7" name="Google Shape;627;p57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28" name="Google Shape;628;p57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629" name="Google Shape;629;p57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30" name="Google Shape;630;p57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57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3" name="Google Shape;633;p57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34" name="Google Shape;634;p57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635" name="Google Shape;635;p57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7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7" name="Google Shape;637;p57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8" name="Google Shape;638;p57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39" name="Google Shape;639;p57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640" name="Google Shape;640;p57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7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2" name="Google Shape;642;p57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3" name="Google Shape;643;p57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44" name="Google Shape;644;p57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645" name="Google Shape;645;p57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name="adj" fmla="val 2911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7" name="Google Shape;647;p5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8" name="Google Shape;648;p57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4" name="Google Shape;654;p58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5" name="Google Shape;655;p58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656" name="Google Shape;656;p5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8" name="Google Shape;658;p5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661" name="Google Shape;661;p58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662" name="Google Shape;662;p58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8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58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667" name="Google Shape;667;p5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9" name="Google Shape;669;p58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0" name="Google Shape;670;p5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1" name="Google Shape;671;p58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672" name="Google Shape;672;p5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8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4" name="Google Shape;674;p58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5" name="Google Shape;675;p5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6" name="Google Shape;676;p58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677" name="Google Shape;677;p58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name="adj" fmla="val 2911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9" name="Google Shape;679;p5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0" name="Google Shape;680;p5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 rotWithShape="1">
          <a:blip r:embed="rId4">
            <a:alphaModFix/>
          </a:blip>
          <a:srcRect r="1826" b="7902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9"/>
          <p:cNvPicPr preferRelativeResize="0"/>
          <p:nvPr/>
        </p:nvPicPr>
        <p:blipFill rotWithShape="1">
          <a:blip r:embed="rId5">
            <a:alphaModFix/>
          </a:blip>
          <a:srcRect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embeds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aggregator/pooling / low dimensional embedding 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solidFill>
                  <a:schemeClr val="hlink"/>
                </a:solidFill>
                <a:hlinkClick r:id="rId5"/>
              </a:rPr>
              <a:t>Convolution</a:t>
            </a:r>
            <a:r>
              <a:rPr lang="en" sz="1100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000" b="1" u="sng">
                <a:solidFill>
                  <a:schemeClr val="hlink"/>
                </a:solidFill>
                <a:hlinkClick r:id="rId5"/>
              </a:rPr>
              <a:t>Arithmetic Paper</a:t>
            </a:r>
            <a:endParaRPr sz="1000" b="1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4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solidFill>
                  <a:schemeClr val="hlink"/>
                </a:solidFill>
                <a:hlinkClick r:id="rId6"/>
              </a:rPr>
              <a:t>Reference</a:t>
            </a:r>
            <a:endParaRPr sz="10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name="adj" fmla="val 16761"/>
            </a:avLst>
          </a:prstGeom>
          <a:noFill/>
          <a:ln>
            <a:noFill/>
          </a:ln>
        </p:spPr>
      </p:pic>
      <p:pic>
        <p:nvPicPr>
          <p:cNvPr id="696" name="Google Shape;69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0"/>
          <p:cNvCxnSpPr>
            <a:stCxn id="695" idx="2"/>
            <a:endCxn id="694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60"/>
          <p:cNvCxnSpPr>
            <a:stCxn id="694" idx="3"/>
            <a:endCxn id="696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9" name="Google Shape;69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0"/>
          <p:cNvCxnSpPr>
            <a:stCxn id="699" idx="3"/>
            <a:endCxn id="700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60"/>
          <p:cNvCxnSpPr>
            <a:stCxn id="700" idx="3"/>
            <a:endCxn id="701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61"/>
          <p:cNvCxnSpPr>
            <a:stCxn id="710" idx="3"/>
            <a:endCxn id="711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61"/>
          <p:cNvCxnSpPr>
            <a:stCxn id="711" idx="3"/>
            <a:endCxn id="713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4" name="Google Shape;7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61"/>
          <p:cNvCxnSpPr>
            <a:stCxn id="714" idx="3"/>
            <a:endCxn id="715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8" name="Google Shape;718;p61"/>
          <p:cNvCxnSpPr>
            <a:stCxn id="715" idx="3"/>
            <a:endCxn id="716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1" name="Google Shape;71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62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724" name="Google Shape;724;p62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2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26" name="Google Shape;726;p62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727" name="Google Shape;727;p62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9" name="Google Shape;729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0" name="Google Shape;730;p62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1" name="Google Shape;731;p62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732" name="Google Shape;732;p62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4" name="Google Shape;734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5" name="Google Shape;735;p62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6" name="Google Shape;736;p62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737" name="Google Shape;737;p62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39" name="Google Shape;739;p62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740" name="Google Shape;740;p62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741" name="Google Shape;741;p62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2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62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2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5" name="Google Shape;745;p62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747" name="Google Shape;747;p62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748" name="Google Shape;748;p62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62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2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2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2" name="Google Shape;752;p62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53" name="Google Shape;753;p62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754" name="Google Shape;754;p6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E9E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6" name="Google Shape;756;p6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7" name="Google Shape;757;p62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63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763" name="Google Shape;763;p6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5" name="Google Shape;765;p6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6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7" name="Google Shape;767;p63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768" name="Google Shape;768;p63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769" name="Google Shape;769;p63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770" name="Google Shape;770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71" name="Google Shape;77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72" name="Google Shape;77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3" name="Google Shape;77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4" name="Google Shape;77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75" name="Google Shape;77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76" name="Google Shape;77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7" name="Google Shape;77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8" name="Google Shape;77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79" name="Google Shape;77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0" name="Google Shape;78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1" name="Google Shape;78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2" name="Google Shape;78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83" name="Google Shape;783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84" name="Google Shape;784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5" name="Google Shape;785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6" name="Google Shape;786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7" name="Google Shape;787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88" name="Google Shape;788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89" name="Google Shape;78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92" name="Google Shape;792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93" name="Google Shape;79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96" name="Google Shape;796;p63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797" name="Google Shape;797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798" name="Google Shape;79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799" name="Google Shape;79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02" name="Google Shape;80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03" name="Google Shape;80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06" name="Google Shape;80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07" name="Google Shape;80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10" name="Google Shape;810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11" name="Google Shape;81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12" name="Google Shape;81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15" name="Google Shape;81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16" name="Google Shape;81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" name="Google Shape;81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8" name="Google Shape;81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19" name="Google Shape;81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20" name="Google Shape;82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" name="Google Shape;82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" name="Google Shape;82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823" name="Google Shape;823;p63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4" name="Google Shape;824;p63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825" name="Google Shape;825;p63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826" name="Google Shape;826;p63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827" name="Google Shape;827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28" name="Google Shape;82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29" name="Google Shape;82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0" name="Google Shape;83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83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32" name="Google Shape;83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33" name="Google Shape;83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83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" name="Google Shape;83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36" name="Google Shape;83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37" name="Google Shape;83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83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83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40" name="Google Shape;840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41" name="Google Shape;841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42" name="Google Shape;842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3" name="Google Shape;843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4" name="Google Shape;844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45" name="Google Shape;845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46" name="Google Shape;84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7" name="Google Shape;84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8" name="Google Shape;84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49" name="Google Shape;849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50" name="Google Shape;85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1" name="Google Shape;85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2" name="Google Shape;85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53" name="Google Shape;853;p63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854" name="Google Shape;854;p63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55" name="Google Shape;855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56" name="Google Shape;856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7" name="Google Shape;857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8" name="Google Shape;858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59" name="Google Shape;859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0" name="Google Shape;860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" name="Google Shape;861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" name="Google Shape;862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3" name="Google Shape;863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4" name="Google Shape;864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" name="Google Shape;865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6" name="Google Shape;866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67" name="Google Shape;867;p63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868" name="Google Shape;868;p63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69" name="Google Shape;869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0" name="Google Shape;870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1" name="Google Shape;871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2" name="Google Shape;872;p63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73" name="Google Shape;873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4" name="Google Shape;874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" name="Google Shape;875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76" name="Google Shape;876;p63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877" name="Google Shape;877;p63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" name="Google Shape;878;p63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" name="Google Shape;879;p63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880" name="Google Shape;880;p63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81" name="Google Shape;881;p63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882" name="Google Shape;882;p63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883" name="Google Shape;883;p63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84" name="Google Shape;884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63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88" name="Google Shape;888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1" name="Google Shape;891;p63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92" name="Google Shape;892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95" name="Google Shape;895;p63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6" name="Google Shape;896;p63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897" name="Google Shape;897;p63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898" name="Google Shape;898;p63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899" name="Google Shape;899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2" name="Google Shape;902;p63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03" name="Google Shape;903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6" name="Google Shape;906;p63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07" name="Google Shape;907;p63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63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63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0" name="Google Shape;910;p63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1" name="Google Shape;911;p63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912" name="Google Shape;912;p6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4" name="Google Shape;914;p6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5" name="Google Shape;915;p6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64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921" name="Google Shape;921;p6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3" name="Google Shape;923;p6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4" name="Google Shape;924;p6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5" name="Google Shape;925;p64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926" name="Google Shape;926;p64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927" name="Google Shape;927;p6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28" name="Google Shape;928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1" name="Google Shape;931;p6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32" name="Google Shape;932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5" name="Google Shape;935;p6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36" name="Google Shape;936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39" name="Google Shape;939;p64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40" name="Google Shape;940;p64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941" name="Google Shape;941;p64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942" name="Google Shape;942;p6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43" name="Google Shape;943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6" name="Google Shape;946;p6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47" name="Google Shape;947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0" name="Google Shape;950;p6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951" name="Google Shape;951;p6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6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6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54" name="Google Shape;954;p64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60" name="Google Shape;960;p65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961" name="Google Shape;961;p65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5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3" name="Google Shape;963;p65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4" name="Google Shape;964;p65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65" name="Google Shape;965;p65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966" name="Google Shape;966;p65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967" name="Google Shape;967;p65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65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65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0" name="Google Shape;970;p65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71" name="Google Shape;971;p65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972" name="Google Shape;972;p65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5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4" name="Google Shape;974;p65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5" name="Google Shape;975;p65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76" name="Google Shape;976;p65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977" name="Google Shape;977;p65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5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9" name="Google Shape;979;p65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0" name="Google Shape;980;p65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1" name="Google Shape;981;p65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982" name="Google Shape;982;p65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5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4" name="Google Shape;984;p65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5" name="Google Shape;985;p65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86" name="Google Shape;986;p65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7" name="Google Shape;987;p65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8" name="Google Shape;988;p65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9" name="Google Shape;989;p65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95" name="Google Shape;995;p66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996" name="Google Shape;996;p6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6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8" name="Google Shape;998;p66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9" name="Google Shape;999;p66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00" name="Google Shape;1000;p66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001" name="Google Shape;1001;p66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6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3" name="Google Shape;1003;p66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4" name="Google Shape;1004;p66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05" name="Google Shape;1005;p66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06" name="Google Shape;1006;p66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007" name="Google Shape;1007;p66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lang="en" sz="1000" b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008" name="Google Shape;1008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14" name="Google Shape;1014;p67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015" name="Google Shape;1015;p6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7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7" name="Google Shape;1017;p67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8" name="Google Shape;1018;p67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19" name="Google Shape;1019;p67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020" name="Google Shape;1020;p67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7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2" name="Google Shape;1022;p67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3" name="Google Shape;1023;p67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4" name="Google Shape;1024;p67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025" name="Google Shape;1025;p67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7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7" name="Google Shape;1027;p67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8" name="Google Shape;1028;p67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29" name="Google Shape;1029;p67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0" name="Google Shape;1030;p67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1" name="Google Shape;1031;p67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2" name="Google Shape;1032;p67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41" name="Google Shape;1041;p68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042" name="Google Shape;1042;p6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0436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8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4" name="Google Shape;1044;p68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5" name="Google Shape;1045;p68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6" name="Google Shape;1046;p68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047" name="Google Shape;1047;p68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8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49" name="Google Shape;1049;p68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0" name="Google Shape;1050;p68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051" name="Google Shape;1051;p68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8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3" name="Google Shape;1053;p68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4" name="Google Shape;1054;p68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055" name="Google Shape;1055;p68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6" name="Google Shape;1056;p68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057" name="Google Shape;1057;p68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68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68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0" name="Google Shape;1060;p68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061" name="Google Shape;1061;p68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8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3" name="Google Shape;1063;p68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64" name="Google Shape;1064;p68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065" name="Google Shape;1065;p68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8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7" name="Google Shape;1067;p68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68" name="Google Shape;1068;p68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069" name="Google Shape;1069;p68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68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071" name="Google Shape;1071;p68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68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68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68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68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76" name="Google Shape;1076;p68"/>
              <p:cNvCxnSpPr>
                <a:stCxn id="1071" idx="6"/>
                <a:endCxn id="1074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68"/>
              <p:cNvCxnSpPr>
                <a:stCxn id="1072" idx="6"/>
                <a:endCxn id="1074" idx="2"/>
              </p:cNvCxnSpPr>
              <p:nvPr/>
            </p:nvCxnSpPr>
            <p:spPr>
              <a:xfrm rot="10800000" flipH="1">
                <a:off x="6858425" y="2799750"/>
                <a:ext cx="95400" cy="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8" name="Google Shape;1078;p68"/>
              <p:cNvCxnSpPr>
                <a:stCxn id="1072" idx="6"/>
                <a:endCxn id="1075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9" name="Google Shape;1079;p68"/>
              <p:cNvCxnSpPr>
                <a:stCxn id="1073" idx="6"/>
                <a:endCxn id="1075" idx="2"/>
              </p:cNvCxnSpPr>
              <p:nvPr/>
            </p:nvCxnSpPr>
            <p:spPr>
              <a:xfrm rot="10800000" flipH="1">
                <a:off x="6858425" y="2974100"/>
                <a:ext cx="95400" cy="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0" name="Google Shape;1080;p68"/>
              <p:cNvCxnSpPr>
                <a:stCxn id="1075" idx="2"/>
                <a:endCxn id="1071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68"/>
              <p:cNvCxnSpPr>
                <a:stCxn id="1073" idx="6"/>
                <a:endCxn id="1074" idx="2"/>
              </p:cNvCxnSpPr>
              <p:nvPr/>
            </p:nvCxnSpPr>
            <p:spPr>
              <a:xfrm rot="10800000" flipH="1">
                <a:off x="6858425" y="2799800"/>
                <a:ext cx="95400" cy="24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9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87" name="Google Shape;108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9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89" name="Google Shape;1089;p69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090" name="Google Shape;1090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69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Z=1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sz="1300" i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1613</Words>
  <Application>Microsoft Office PowerPoint</Application>
  <PresentationFormat>On-screen Show (16:9)</PresentationFormat>
  <Paragraphs>411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Tahoma</vt:lpstr>
      <vt:lpstr>Georgia</vt:lpstr>
      <vt:lpstr>Arial</vt:lpstr>
      <vt:lpstr>Simple Light</vt:lpstr>
      <vt:lpstr>IMAGE SEGMENTATION 2.0</vt:lpstr>
      <vt:lpstr>General Segmentation Issues</vt:lpstr>
      <vt:lpstr>Types of Convolutions</vt:lpstr>
      <vt:lpstr>Commonly used Convolutions in segmentation</vt:lpstr>
      <vt:lpstr>1x1 convolution</vt:lpstr>
      <vt:lpstr>Transposed convolutions</vt:lpstr>
      <vt:lpstr>Transposed convolutions</vt:lpstr>
      <vt:lpstr>Atrous convolution</vt:lpstr>
      <vt:lpstr>Atrous convolution</vt:lpstr>
      <vt:lpstr>Depthwise Separable convolutions</vt:lpstr>
      <vt:lpstr>References for types of convolutions</vt:lpstr>
      <vt:lpstr>Loss functions in Semantic Segmentation</vt:lpstr>
      <vt:lpstr>Loss functions in Semantic Segmentation</vt:lpstr>
      <vt:lpstr>Loss functions in Semantic Segmentation</vt:lpstr>
      <vt:lpstr>Segmentation Architectures</vt:lpstr>
      <vt:lpstr>FCN (Fully Convolutional networks)</vt:lpstr>
      <vt:lpstr>FCN (Fully Convolutional networks)</vt:lpstr>
      <vt:lpstr>UNet </vt:lpstr>
      <vt:lpstr>UNet - Double Conv block</vt:lpstr>
      <vt:lpstr>PSPNet</vt:lpstr>
      <vt:lpstr>PSPNet</vt:lpstr>
      <vt:lpstr>Spatial Pyramid Pooling</vt:lpstr>
      <vt:lpstr>Pyramid Pooling Module</vt:lpstr>
      <vt:lpstr>Feature Pyramid - extensible to Object Detection</vt:lpstr>
      <vt:lpstr>Feature Pyramid - extensible to Object Detection</vt:lpstr>
      <vt:lpstr>Feature Pyramid - extensible to Object Detection</vt:lpstr>
      <vt:lpstr>Deeplab V3 </vt:lpstr>
      <vt:lpstr>Deeplab V3 architecture </vt:lpstr>
      <vt:lpstr>ASPP Pooling</vt:lpstr>
      <vt:lpstr>ASPP Conv</vt:lpstr>
      <vt:lpstr>Deeplab V3+ architecture </vt:lpstr>
      <vt:lpstr>Deeplab V3+ with Xception backbone </vt:lpstr>
      <vt:lpstr>Segformer - Transformer </vt:lpstr>
      <vt:lpstr>Efficient Self-Attention</vt:lpstr>
      <vt:lpstr>Efficient Self-Attention</vt:lpstr>
      <vt:lpstr>Efficient Self-Attention</vt:lpstr>
      <vt:lpstr>Efficient Self-Attention</vt:lpstr>
      <vt:lpstr>Mix FeedForward Network</vt:lpstr>
      <vt:lpstr>Mix Transformer</vt:lpstr>
      <vt:lpstr>Panoptic Segformer</vt:lpstr>
      <vt:lpstr>Visualizing Transformer Attention</vt:lpstr>
      <vt:lpstr>Pytorch Segmentation Libraries </vt:lpstr>
      <vt:lpstr>Research papers</vt:lpstr>
      <vt:lpstr>Backup slides</vt:lpstr>
      <vt:lpstr>FCN (Fully Convolutional networks)</vt:lpstr>
      <vt:lpstr>Double Conv</vt:lpstr>
      <vt:lpstr>Spatial Pyramid Pooling</vt:lpstr>
      <vt:lpstr>ASPP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ASPP Pooling</vt:lpstr>
      <vt:lpstr>ASPP Conv</vt:lpstr>
      <vt:lpstr>ASPP Conv</vt:lpstr>
      <vt:lpstr>Mix Feedforward</vt:lpstr>
      <vt:lpstr>Mix Transformer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2.0</dc:title>
  <cp:lastModifiedBy>Suresh J</cp:lastModifiedBy>
  <cp:revision>2</cp:revision>
  <dcterms:modified xsi:type="dcterms:W3CDTF">2022-09-16T22:47:46Z</dcterms:modified>
</cp:coreProperties>
</file>